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5"/>
  </p:notesMasterIdLst>
  <p:handoutMasterIdLst>
    <p:handoutMasterId r:id="rId66"/>
  </p:handoutMasterIdLst>
  <p:sldIdLst>
    <p:sldId id="321" r:id="rId5"/>
    <p:sldId id="310" r:id="rId6"/>
    <p:sldId id="367" r:id="rId7"/>
    <p:sldId id="341" r:id="rId8"/>
    <p:sldId id="373" r:id="rId9"/>
    <p:sldId id="364" r:id="rId10"/>
    <p:sldId id="365" r:id="rId11"/>
    <p:sldId id="426" r:id="rId12"/>
    <p:sldId id="368" r:id="rId13"/>
    <p:sldId id="342" r:id="rId14"/>
    <p:sldId id="344" r:id="rId15"/>
    <p:sldId id="343" r:id="rId16"/>
    <p:sldId id="346" r:id="rId17"/>
    <p:sldId id="372" r:id="rId18"/>
    <p:sldId id="348" r:id="rId19"/>
    <p:sldId id="339" r:id="rId20"/>
    <p:sldId id="374" r:id="rId21"/>
    <p:sldId id="384" r:id="rId22"/>
    <p:sldId id="383" r:id="rId23"/>
    <p:sldId id="375" r:id="rId24"/>
    <p:sldId id="360" r:id="rId25"/>
    <p:sldId id="416" r:id="rId26"/>
    <p:sldId id="417" r:id="rId27"/>
    <p:sldId id="418" r:id="rId28"/>
    <p:sldId id="419" r:id="rId29"/>
    <p:sldId id="390" r:id="rId30"/>
    <p:sldId id="423" r:id="rId31"/>
    <p:sldId id="422" r:id="rId32"/>
    <p:sldId id="421" r:id="rId33"/>
    <p:sldId id="420" r:id="rId34"/>
    <p:sldId id="377" r:id="rId35"/>
    <p:sldId id="425" r:id="rId36"/>
    <p:sldId id="345" r:id="rId37"/>
    <p:sldId id="376" r:id="rId38"/>
    <p:sldId id="347" r:id="rId39"/>
    <p:sldId id="371" r:id="rId40"/>
    <p:sldId id="381" r:id="rId41"/>
    <p:sldId id="349" r:id="rId42"/>
    <p:sldId id="382" r:id="rId43"/>
    <p:sldId id="352" r:id="rId44"/>
    <p:sldId id="350" r:id="rId45"/>
    <p:sldId id="385" r:id="rId46"/>
    <p:sldId id="369" r:id="rId47"/>
    <p:sldId id="351" r:id="rId48"/>
    <p:sldId id="389" r:id="rId49"/>
    <p:sldId id="415" r:id="rId50"/>
    <p:sldId id="354" r:id="rId51"/>
    <p:sldId id="413" r:id="rId52"/>
    <p:sldId id="414" r:id="rId53"/>
    <p:sldId id="363" r:id="rId54"/>
    <p:sldId id="379" r:id="rId55"/>
    <p:sldId id="361" r:id="rId56"/>
    <p:sldId id="388" r:id="rId57"/>
    <p:sldId id="427" r:id="rId58"/>
    <p:sldId id="370" r:id="rId59"/>
    <p:sldId id="357" r:id="rId60"/>
    <p:sldId id="424" r:id="rId61"/>
    <p:sldId id="353" r:id="rId62"/>
    <p:sldId id="386" r:id="rId63"/>
    <p:sldId id="335" r:id="rId64"/>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62CE18-5429-4E1C-8786-9BFFE0AC164D}" v="354" dt="2021-05-04T18:31:05.1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859" autoAdjust="0"/>
  </p:normalViewPr>
  <p:slideViewPr>
    <p:cSldViewPr snapToGrid="0">
      <p:cViewPr varScale="1">
        <p:scale>
          <a:sx n="92" d="100"/>
          <a:sy n="92" d="100"/>
        </p:scale>
        <p:origin x="1272" y="90"/>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B262CE18-5429-4E1C-8786-9BFFE0AC164D}"/>
    <pc:docChg chg="undo custSel addSld modSld modSection">
      <pc:chgData name="william a" userId="c66c7249b60d4ab2" providerId="LiveId" clId="{B262CE18-5429-4E1C-8786-9BFFE0AC164D}" dt="2021-05-04T18:31:33.241" v="1115" actId="6549"/>
      <pc:docMkLst>
        <pc:docMk/>
      </pc:docMkLst>
      <pc:sldChg chg="modSp mod">
        <pc:chgData name="william a" userId="c66c7249b60d4ab2" providerId="LiveId" clId="{B262CE18-5429-4E1C-8786-9BFFE0AC164D}" dt="2021-05-04T06:05:21.353" v="11" actId="2"/>
        <pc:sldMkLst>
          <pc:docMk/>
          <pc:sldMk cId="1515512664" sldId="310"/>
        </pc:sldMkLst>
        <pc:spChg chg="mod">
          <ac:chgData name="william a" userId="c66c7249b60d4ab2" providerId="LiveId" clId="{B262CE18-5429-4E1C-8786-9BFFE0AC164D}" dt="2021-05-04T06:05:21.353" v="11" actId="2"/>
          <ac:spMkLst>
            <pc:docMk/>
            <pc:sldMk cId="1515512664" sldId="310"/>
            <ac:spMk id="157" creationId="{00000000-0000-0000-0000-000000000000}"/>
          </ac:spMkLst>
        </pc:spChg>
      </pc:sldChg>
      <pc:sldChg chg="modSp mod">
        <pc:chgData name="william a" userId="c66c7249b60d4ab2" providerId="LiveId" clId="{B262CE18-5429-4E1C-8786-9BFFE0AC164D}" dt="2021-05-04T06:19:58.005" v="970" actId="14100"/>
        <pc:sldMkLst>
          <pc:docMk/>
          <pc:sldMk cId="3750996289" sldId="335"/>
        </pc:sldMkLst>
        <pc:picChg chg="mod">
          <ac:chgData name="william a" userId="c66c7249b60d4ab2" providerId="LiveId" clId="{B262CE18-5429-4E1C-8786-9BFFE0AC164D}" dt="2021-05-04T06:19:58.005" v="970" actId="14100"/>
          <ac:picMkLst>
            <pc:docMk/>
            <pc:sldMk cId="3750996289" sldId="335"/>
            <ac:picMk id="6" creationId="{F6FE0CA0-FE4B-4FE8-995A-952A5CA17645}"/>
          </ac:picMkLst>
        </pc:picChg>
      </pc:sldChg>
      <pc:sldChg chg="modSp">
        <pc:chgData name="william a" userId="c66c7249b60d4ab2" providerId="LiveId" clId="{B262CE18-5429-4E1C-8786-9BFFE0AC164D}" dt="2021-05-04T06:05:31.736" v="14" actId="2"/>
        <pc:sldMkLst>
          <pc:docMk/>
          <pc:sldMk cId="4055636555" sldId="344"/>
        </pc:sldMkLst>
        <pc:spChg chg="mod">
          <ac:chgData name="william a" userId="c66c7249b60d4ab2" providerId="LiveId" clId="{B262CE18-5429-4E1C-8786-9BFFE0AC164D}" dt="2021-05-04T06:05:31.736" v="14" actId="2"/>
          <ac:spMkLst>
            <pc:docMk/>
            <pc:sldMk cId="4055636555" sldId="344"/>
            <ac:spMk id="2" creationId="{EF24CA04-327F-4A45-8923-92F6874B5AD6}"/>
          </ac:spMkLst>
        </pc:spChg>
      </pc:sldChg>
      <pc:sldChg chg="modAnim">
        <pc:chgData name="william a" userId="c66c7249b60d4ab2" providerId="LiveId" clId="{B262CE18-5429-4E1C-8786-9BFFE0AC164D}" dt="2021-05-04T18:27:44.571" v="972"/>
        <pc:sldMkLst>
          <pc:docMk/>
          <pc:sldMk cId="2137236302" sldId="350"/>
        </pc:sldMkLst>
      </pc:sldChg>
      <pc:sldChg chg="modSp modAnim modNotesTx">
        <pc:chgData name="william a" userId="c66c7249b60d4ab2" providerId="LiveId" clId="{B262CE18-5429-4E1C-8786-9BFFE0AC164D}" dt="2021-05-04T18:31:33.241" v="1115" actId="6549"/>
        <pc:sldMkLst>
          <pc:docMk/>
          <pc:sldMk cId="2796713283" sldId="363"/>
        </pc:sldMkLst>
        <pc:spChg chg="mod">
          <ac:chgData name="william a" userId="c66c7249b60d4ab2" providerId="LiveId" clId="{B262CE18-5429-4E1C-8786-9BFFE0AC164D}" dt="2021-05-04T18:31:05.184" v="1097" actId="20577"/>
          <ac:spMkLst>
            <pc:docMk/>
            <pc:sldMk cId="2796713283" sldId="363"/>
            <ac:spMk id="2" creationId="{EF24CA04-327F-4A45-8923-92F6874B5AD6}"/>
          </ac:spMkLst>
        </pc:spChg>
      </pc:sldChg>
      <pc:sldChg chg="modSp mod">
        <pc:chgData name="william a" userId="c66c7249b60d4ab2" providerId="LiveId" clId="{B262CE18-5429-4E1C-8786-9BFFE0AC164D}" dt="2021-05-04T06:05:22.186" v="12" actId="2"/>
        <pc:sldMkLst>
          <pc:docMk/>
          <pc:sldMk cId="1007352549" sldId="367"/>
        </pc:sldMkLst>
        <pc:spChg chg="mod">
          <ac:chgData name="william a" userId="c66c7249b60d4ab2" providerId="LiveId" clId="{B262CE18-5429-4E1C-8786-9BFFE0AC164D}" dt="2021-05-04T05:55:17.563" v="8" actId="20577"/>
          <ac:spMkLst>
            <pc:docMk/>
            <pc:sldMk cId="1007352549" sldId="367"/>
            <ac:spMk id="152" creationId="{00000000-0000-0000-0000-000000000000}"/>
          </ac:spMkLst>
        </pc:spChg>
        <pc:spChg chg="mod">
          <ac:chgData name="william a" userId="c66c7249b60d4ab2" providerId="LiveId" clId="{B262CE18-5429-4E1C-8786-9BFFE0AC164D}" dt="2021-05-04T05:55:22.354" v="10" actId="20577"/>
          <ac:spMkLst>
            <pc:docMk/>
            <pc:sldMk cId="1007352549" sldId="367"/>
            <ac:spMk id="156" creationId="{00000000-0000-0000-0000-000000000000}"/>
          </ac:spMkLst>
        </pc:spChg>
        <pc:spChg chg="mod">
          <ac:chgData name="william a" userId="c66c7249b60d4ab2" providerId="LiveId" clId="{B262CE18-5429-4E1C-8786-9BFFE0AC164D}" dt="2021-05-04T06:05:22.186" v="12" actId="2"/>
          <ac:spMkLst>
            <pc:docMk/>
            <pc:sldMk cId="1007352549" sldId="367"/>
            <ac:spMk id="157" creationId="{00000000-0000-0000-0000-000000000000}"/>
          </ac:spMkLst>
        </pc:spChg>
      </pc:sldChg>
      <pc:sldChg chg="modNotesTx">
        <pc:chgData name="william a" userId="c66c7249b60d4ab2" providerId="LiveId" clId="{B262CE18-5429-4E1C-8786-9BFFE0AC164D}" dt="2021-05-04T06:06:07.621" v="28" actId="2"/>
        <pc:sldMkLst>
          <pc:docMk/>
          <pc:sldMk cId="392058892" sldId="369"/>
        </pc:sldMkLst>
      </pc:sldChg>
      <pc:sldChg chg="modNotesTx">
        <pc:chgData name="william a" userId="c66c7249b60d4ab2" providerId="LiveId" clId="{B262CE18-5429-4E1C-8786-9BFFE0AC164D}" dt="2021-05-04T06:05:47.637" v="17" actId="313"/>
        <pc:sldMkLst>
          <pc:docMk/>
          <pc:sldMk cId="3277836455" sldId="374"/>
        </pc:sldMkLst>
      </pc:sldChg>
      <pc:sldChg chg="modNotesTx">
        <pc:chgData name="william a" userId="c66c7249b60d4ab2" providerId="LiveId" clId="{B262CE18-5429-4E1C-8786-9BFFE0AC164D}" dt="2021-05-04T06:06:00.637" v="23" actId="2"/>
        <pc:sldMkLst>
          <pc:docMk/>
          <pc:sldMk cId="1086474025" sldId="375"/>
        </pc:sldMkLst>
      </pc:sldChg>
      <pc:sldChg chg="modSp modNotesTx">
        <pc:chgData name="william a" userId="c66c7249b60d4ab2" providerId="LiveId" clId="{B262CE18-5429-4E1C-8786-9BFFE0AC164D}" dt="2021-05-04T06:06:04.493" v="25" actId="2"/>
        <pc:sldMkLst>
          <pc:docMk/>
          <pc:sldMk cId="1782556230" sldId="382"/>
        </pc:sldMkLst>
        <pc:spChg chg="mod">
          <ac:chgData name="william a" userId="c66c7249b60d4ab2" providerId="LiveId" clId="{B262CE18-5429-4E1C-8786-9BFFE0AC164D}" dt="2021-05-04T06:06:03.172" v="24" actId="2"/>
          <ac:spMkLst>
            <pc:docMk/>
            <pc:sldMk cId="1782556230" sldId="382"/>
            <ac:spMk id="2" creationId="{EF24CA04-327F-4A45-8923-92F6874B5AD6}"/>
          </ac:spMkLst>
        </pc:spChg>
      </pc:sldChg>
      <pc:sldChg chg="modSp mod modNotesTx">
        <pc:chgData name="william a" userId="c66c7249b60d4ab2" providerId="LiveId" clId="{B262CE18-5429-4E1C-8786-9BFFE0AC164D}" dt="2021-05-04T06:05:58.182" v="22" actId="2"/>
        <pc:sldMkLst>
          <pc:docMk/>
          <pc:sldMk cId="1824096116" sldId="383"/>
        </pc:sldMkLst>
        <pc:spChg chg="mod">
          <ac:chgData name="william a" userId="c66c7249b60d4ab2" providerId="LiveId" clId="{B262CE18-5429-4E1C-8786-9BFFE0AC164D}" dt="2021-05-04T06:05:54.970" v="20" actId="2"/>
          <ac:spMkLst>
            <pc:docMk/>
            <pc:sldMk cId="1824096116" sldId="383"/>
            <ac:spMk id="2" creationId="{623C171E-464A-483F-B09D-38E3B7D21DC2}"/>
          </ac:spMkLst>
        </pc:spChg>
      </pc:sldChg>
      <pc:sldChg chg="modSp modNotesTx">
        <pc:chgData name="william a" userId="c66c7249b60d4ab2" providerId="LiveId" clId="{B262CE18-5429-4E1C-8786-9BFFE0AC164D}" dt="2021-05-04T06:06:06.485" v="27" actId="2"/>
        <pc:sldMkLst>
          <pc:docMk/>
          <pc:sldMk cId="3540151434" sldId="385"/>
        </pc:sldMkLst>
        <pc:spChg chg="mod">
          <ac:chgData name="william a" userId="c66c7249b60d4ab2" providerId="LiveId" clId="{B262CE18-5429-4E1C-8786-9BFFE0AC164D}" dt="2021-05-04T06:06:05.679" v="26" actId="2"/>
          <ac:spMkLst>
            <pc:docMk/>
            <pc:sldMk cId="3540151434" sldId="385"/>
            <ac:spMk id="2" creationId="{EF24CA04-327F-4A45-8923-92F6874B5AD6}"/>
          </ac:spMkLst>
        </pc:spChg>
      </pc:sldChg>
      <pc:sldChg chg="modSp modAnim modNotesTx">
        <pc:chgData name="william a" userId="c66c7249b60d4ab2" providerId="LiveId" clId="{B262CE18-5429-4E1C-8786-9BFFE0AC164D}" dt="2021-05-04T06:18:35.328" v="968"/>
        <pc:sldMkLst>
          <pc:docMk/>
          <pc:sldMk cId="2721526526" sldId="388"/>
        </pc:sldMkLst>
        <pc:spChg chg="mod">
          <ac:chgData name="william a" userId="c66c7249b60d4ab2" providerId="LiveId" clId="{B262CE18-5429-4E1C-8786-9BFFE0AC164D}" dt="2021-05-04T06:12:06.933" v="325" actId="20577"/>
          <ac:spMkLst>
            <pc:docMk/>
            <pc:sldMk cId="2721526526" sldId="388"/>
            <ac:spMk id="2" creationId="{EF24CA04-327F-4A45-8923-92F6874B5AD6}"/>
          </ac:spMkLst>
        </pc:spChg>
      </pc:sldChg>
      <pc:sldChg chg="modNotesTx">
        <pc:chgData name="william a" userId="c66c7249b60d4ab2" providerId="LiveId" clId="{B262CE18-5429-4E1C-8786-9BFFE0AC164D}" dt="2021-05-04T06:06:16.742" v="30" actId="20577"/>
        <pc:sldMkLst>
          <pc:docMk/>
          <pc:sldMk cId="1194143460" sldId="389"/>
        </pc:sldMkLst>
      </pc:sldChg>
      <pc:sldChg chg="modTransition">
        <pc:chgData name="william a" userId="c66c7249b60d4ab2" providerId="LiveId" clId="{B262CE18-5429-4E1C-8786-9BFFE0AC164D}" dt="2021-05-04T18:28:29.684" v="974"/>
        <pc:sldMkLst>
          <pc:docMk/>
          <pc:sldMk cId="1134879288" sldId="413"/>
        </pc:sldMkLst>
      </pc:sldChg>
      <pc:sldChg chg="modNotesTx">
        <pc:chgData name="william a" userId="c66c7249b60d4ab2" providerId="LiveId" clId="{B262CE18-5429-4E1C-8786-9BFFE0AC164D}" dt="2021-05-04T06:06:28.051" v="34" actId="2"/>
        <pc:sldMkLst>
          <pc:docMk/>
          <pc:sldMk cId="1205549299" sldId="424"/>
        </pc:sldMkLst>
      </pc:sldChg>
      <pc:sldChg chg="modSp mod">
        <pc:chgData name="william a" userId="c66c7249b60d4ab2" providerId="LiveId" clId="{B262CE18-5429-4E1C-8786-9BFFE0AC164D}" dt="2021-05-04T06:05:29.816" v="13" actId="2"/>
        <pc:sldMkLst>
          <pc:docMk/>
          <pc:sldMk cId="4123932683" sldId="426"/>
        </pc:sldMkLst>
        <pc:spChg chg="mod">
          <ac:chgData name="william a" userId="c66c7249b60d4ab2" providerId="LiveId" clId="{B262CE18-5429-4E1C-8786-9BFFE0AC164D}" dt="2021-05-04T06:05:29.816" v="13" actId="2"/>
          <ac:spMkLst>
            <pc:docMk/>
            <pc:sldMk cId="4123932683" sldId="426"/>
            <ac:spMk id="6" creationId="{52D41129-B67F-4B50-83F4-C7DEA7E703A0}"/>
          </ac:spMkLst>
        </pc:spChg>
      </pc:sldChg>
      <pc:sldChg chg="modSp add mod modAnim modNotesTx">
        <pc:chgData name="william a" userId="c66c7249b60d4ab2" providerId="LiveId" clId="{B262CE18-5429-4E1C-8786-9BFFE0AC164D}" dt="2021-05-04T06:18:27.449" v="967" actId="20577"/>
        <pc:sldMkLst>
          <pc:docMk/>
          <pc:sldMk cId="3532823871" sldId="427"/>
        </pc:sldMkLst>
        <pc:spChg chg="mod">
          <ac:chgData name="william a" userId="c66c7249b60d4ab2" providerId="LiveId" clId="{B262CE18-5429-4E1C-8786-9BFFE0AC164D}" dt="2021-05-04T06:11:45.106" v="317" actId="20577"/>
          <ac:spMkLst>
            <pc:docMk/>
            <pc:sldMk cId="3532823871" sldId="427"/>
            <ac:spMk id="2" creationId="{EF24CA04-327F-4A45-8923-92F6874B5AD6}"/>
          </ac:spMkLst>
        </pc:spChg>
        <pc:spChg chg="mod">
          <ac:chgData name="william a" userId="c66c7249b60d4ab2" providerId="LiveId" clId="{B262CE18-5429-4E1C-8786-9BFFE0AC164D}" dt="2021-05-04T06:18:27.449" v="967" actId="20577"/>
          <ac:spMkLst>
            <pc:docMk/>
            <pc:sldMk cId="3532823871" sldId="427"/>
            <ac:spMk id="3" creationId="{53E16ADB-5B3B-4086-A261-D6274ABB7FB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5/4/2021</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5/4/2021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endParaRPr lang="en-CA" sz="1200" i="1" kern="1200" dirty="0">
              <a:solidFill>
                <a:srgbClr val="FFFF00"/>
              </a:solidFill>
              <a:effectLst/>
              <a:latin typeface="+mn-lt"/>
              <a:cs typeface="Calibri"/>
            </a:endParaRP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endParaRPr lang="en-CA" sz="1200" i="0" kern="1200" dirty="0">
              <a:solidFill>
                <a:srgbClr val="FFFF00"/>
              </a:solidFill>
              <a:effectLst/>
              <a:latin typeface="+mn-lt"/>
              <a:cs typeface="Calibri"/>
            </a:endParaRPr>
          </a:p>
          <a:p>
            <a:endParaRPr lang="en-CA" sz="1200" i="0" kern="1200" dirty="0">
              <a:solidFill>
                <a:srgbClr val="FFFF00"/>
              </a:solidFill>
              <a:effectLst/>
              <a:latin typeface="+mn-lt"/>
              <a:ea typeface="+mn-ea"/>
              <a:cs typeface="+mn-cs"/>
            </a:endParaRP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a:t>
            </a:r>
            <a:r>
              <a:rPr lang="en-US"/>
              <a:t>incorrect conlcusions.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(No)</a:t>
            </a:r>
            <a:endParaRPr lang="en-US" dirty="0">
              <a:cs typeface="Calibri"/>
            </a:endParaRPr>
          </a:p>
          <a:p>
            <a:endParaRPr lang="en-US" dirty="0"/>
          </a:p>
          <a:p>
            <a:r>
              <a:rPr lang="en-US" dirty="0"/>
              <a:t>And do we think that law enforcement be transparent and open about the flaws in such a system? (No)</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November I joined the Microsoft SQL Docs team after 13 or so years as a SQL consultant. </a:t>
            </a:r>
            <a:endParaRPr lang="en-US" dirty="0"/>
          </a:p>
          <a:p>
            <a:endParaRPr lang="en-CA" dirty="0">
              <a:cs typeface="Calibri"/>
            </a:endParaRPr>
          </a:p>
          <a:p>
            <a:r>
              <a:rPr lang="en-CA" dirty="0"/>
              <a:t>Worth noting that while we have citations throughout our presentation any opinions are our own alone.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If you have any questions, go ahead and submit them any time, and we’ll save time to answer collected questions and at the end.</a:t>
            </a:r>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anyone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dirty="0"/>
              <a:t> </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a:t>
            </a:r>
            <a:r>
              <a:rPr lang="en-US" sz="1200"/>
              <a:t>, but not excuse it.</a:t>
            </a:r>
            <a:r>
              <a:rPr lang="en-US" sz="1200" baseline="3000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oversight, sometimes inherent to quote an “algorithm’s decision”.</a:t>
            </a:r>
            <a:r>
              <a:rPr lang="en-CA" baseline="30000" dirty="0"/>
              <a:t>4</a:t>
            </a:r>
            <a:endParaRPr lang="en-CA" baseline="30000" dirty="0">
              <a:cs typeface="Calibri"/>
            </a:endParaRPr>
          </a:p>
          <a:p>
            <a:r>
              <a:rPr lang="en-CA" dirty="0"/>
              <a:t>If transparency and mitigating bias are our goals, then we must review the outcomes. </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endParaRPr lang="en-CA" dirty="0">
              <a:cs typeface="Calibri"/>
            </a:endParaRPr>
          </a:p>
          <a:p>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called Coded Bias. https://www.netflix.com/title/81328723 This is a common issue for my black colleagues and many black students forced online around the world during the pandemic – modern cameras aren’t recognizing and modern algorithms aren’t trained to detect black faces.</a:t>
            </a:r>
            <a:endParaRPr lang="en-US" sz="1200" dirty="0">
              <a:cs typeface="Calibri"/>
            </a:endParaRPr>
          </a:p>
          <a:p>
            <a:r>
              <a:rPr lang="en-US" sz="1200" dirty="0"/>
              <a:t>&lt;</a:t>
            </a:r>
            <a:r>
              <a:rPr lang="en-CA" dirty="0"/>
              <a:t>next&gt;</a:t>
            </a:r>
            <a:endParaRPr lang="en-CA" dirty="0">
              <a:cs typeface="Calibri"/>
            </a:endParaRP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 </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no, inevitability for a civil rights disaster is high. </a:t>
            </a:r>
            <a:endParaRPr lang="en-CA" dirty="0">
              <a:cs typeface="Calibri"/>
            </a:endParaRPr>
          </a:p>
          <a:p>
            <a:endParaRPr lang="en-CA" dirty="0"/>
          </a:p>
          <a:p>
            <a:r>
              <a:rPr lang="en-CA" dirty="0"/>
              <a:t>Let’s talk about two more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HireVue, a virtual interview AI service to determine “employability” by processing your facial movements during an interview. HireVue has over 700 corporate customers, including major companies like Hilton, Ikea, Oracle, Dow Jones. HireVue’s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All of these examples of facial recognition, our last big topic today, raise ethics red flags not only about the technology claiming to accomplish the impossible, but a growing lack of transparency to how the technology was working.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kind of questions can we ask of ourselves and our teams to avoid ethical pitfalls in data analysis and collection?</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a:t>
            </a:r>
            <a:br>
              <a:rPr lang="en-US" sz="1200" dirty="0">
                <a:cs typeface="+mn-lt"/>
              </a:rPr>
            </a:br>
            <a:r>
              <a:rPr lang="en-US" sz="1200" dirty="0"/>
              <a:t>&lt;read quote&gt;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fact, in translations to and from many European languages, the concept of a female doctor or historian is unknown to Google Translate. </a:t>
            </a:r>
            <a:r>
              <a:rPr lang="en-US" i="1" dirty="0"/>
              <a:t>Out of 20 translations of a female doctor, none were correct. And out of 20 references to a male nurse, only 7 were correctly translated.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5/4/2021</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5/4/2021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5/4/2021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5/4/2021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vert="horz" lIns="91440" tIns="45720" rIns="91440" bIns="45720" rtlCol="0" anchor="t">
            <a:noAutofit/>
          </a:bodyPr>
          <a:lstStyle/>
          <a:p>
            <a:pPr lvl="0"/>
            <a:r>
              <a:rPr lang="en-US" dirty="0">
                <a:latin typeface="Roboto" panose="02000000000000000000"/>
              </a:rPr>
              <a:t>Christine Assaf, HR Consultant</a:t>
            </a:r>
          </a:p>
          <a:p>
            <a:r>
              <a:rPr lang="en-US" dirty="0">
                <a:latin typeface="Roboto" panose="02000000000000000000"/>
              </a:rPr>
              <a:t>William Assaf, Senior Content Developer</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sp>
        <p:nvSpPr>
          <p:cNvPr id="7" name="TextBox 6">
            <a:extLst>
              <a:ext uri="{FF2B5EF4-FFF2-40B4-BE49-F238E27FC236}">
                <a16:creationId xmlns:a16="http://schemas.microsoft.com/office/drawing/2014/main" id="{A7690F38-F6F6-4FED-A0AD-0BFDC37606DA}"/>
              </a:ext>
            </a:extLst>
          </p:cNvPr>
          <p:cNvSpPr txBox="1"/>
          <p:nvPr/>
        </p:nvSpPr>
        <p:spPr>
          <a:xfrm>
            <a:off x="501079" y="389917"/>
            <a:ext cx="8642011" cy="954107"/>
          </a:xfrm>
          <a:prstGeom prst="rect">
            <a:avLst/>
          </a:prstGeom>
          <a:noFill/>
        </p:spPr>
        <p:txBody>
          <a:bodyPr wrap="square" lIns="91440" tIns="45720" rIns="91440" bIns="45720" anchor="t">
            <a:spAutoFit/>
          </a:bodyPr>
          <a:lstStyle/>
          <a:p>
            <a:r>
              <a:rPr lang="en-US" sz="2800" b="1" i="0" dirty="0">
                <a:effectLst/>
                <a:latin typeface="Roboto"/>
                <a:ea typeface="Roboto" panose="02000000000000000000" pitchFamily="2" charset="0"/>
              </a:rPr>
              <a:t>Minnesota Developers Conference</a:t>
            </a:r>
          </a:p>
          <a:p>
            <a:r>
              <a:rPr lang="en-US" sz="2800" b="1" dirty="0">
                <a:latin typeface="Roboto"/>
                <a:ea typeface="Roboto" panose="02000000000000000000" pitchFamily="2" charset="0"/>
              </a:rPr>
              <a:t>May 3, 2021</a:t>
            </a:r>
            <a:endParaRPr lang="en-US" sz="2800" dirty="0">
              <a:latin typeface="Roboto"/>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significant increase </a:t>
            </a:r>
            <a:br>
              <a:rPr lang="en-US" sz="2800" dirty="0"/>
            </a:br>
            <a:r>
              <a:rPr lang="en-US" sz="2800" dirty="0"/>
              <a:t>in players who hit more than 40 HR in a single season during the steroid era compared to before and after.”</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data was valid or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former SQL Principal Consultant, DBA Manager,</a:t>
            </a:r>
            <a:br>
              <a:rPr lang="en-US" sz="1400" dirty="0"/>
            </a:br>
            <a:r>
              <a:rPr lang="en-US" sz="1400" dirty="0"/>
              <a:t>former Microsoft Data Platform MVP</a:t>
            </a:r>
          </a:p>
          <a:p>
            <a:endParaRPr lang="en-US" sz="1400" dirty="0"/>
          </a:p>
        </p:txBody>
      </p:sp>
      <p:sp>
        <p:nvSpPr>
          <p:cNvPr id="153" name="Text Placeholder 152"/>
          <p:cNvSpPr>
            <a:spLocks noGrp="1"/>
          </p:cNvSpPr>
          <p:nvPr>
            <p:ph type="body" sz="quarter" idx="14"/>
          </p:nvPr>
        </p:nvSpPr>
        <p:spPr>
          <a:xfrm>
            <a:off x="4836496" y="2478809"/>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 </a:t>
            </a:r>
            <a:br>
              <a:rPr lang="en-US" sz="1400" dirty="0"/>
            </a:br>
            <a:r>
              <a:rPr lang="en-US" sz="1400" dirty="0"/>
              <a:t>former PASS Regional Mentor.</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@william_a_dba</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dirty="0"/>
              <a:t>“The </a:t>
            </a:r>
            <a:r>
              <a:rPr lang="en-US" sz="2800" b="1" dirty="0"/>
              <a:t>specific responsibilities </a:t>
            </a:r>
            <a:r>
              <a:rPr lang="en-US" sz="2800" dirty="0"/>
              <a:t>of individuals, government, corporations, and the network of friends, partners, and other third parties who may come into possession of personal data </a:t>
            </a:r>
            <a:r>
              <a:rPr lang="en-US" sz="2800" b="1" dirty="0"/>
              <a:t>have</a:t>
            </a:r>
            <a:r>
              <a:rPr lang="en-US" sz="2800" dirty="0"/>
              <a:t> </a:t>
            </a:r>
            <a:r>
              <a:rPr lang="en-US" sz="2800" b="1" dirty="0"/>
              <a:t>yet to be worked out</a:t>
            </a:r>
            <a:r>
              <a:rPr lang="en-US" sz="2800" dirty="0"/>
              <a:t>. The technological trajectory, however, is clear: </a:t>
            </a:r>
            <a:r>
              <a:rPr lang="en-US" sz="2800" b="1" dirty="0">
                <a:highlight>
                  <a:srgbClr val="FFFF00"/>
                </a:highlight>
              </a:rPr>
              <a:t>more and more data </a:t>
            </a:r>
            <a:r>
              <a:rPr lang="en-US" sz="2800" dirty="0">
                <a:highlight>
                  <a:srgbClr val="FFFF00"/>
                </a:highlight>
              </a:rPr>
              <a:t>will be </a:t>
            </a:r>
            <a:r>
              <a:rPr lang="en-US" sz="2800" b="1" dirty="0">
                <a:highlight>
                  <a:srgbClr val="FFFF00"/>
                </a:highlight>
              </a:rPr>
              <a:t>generated about individuals </a:t>
            </a:r>
            <a:r>
              <a:rPr lang="en-US" sz="2800" dirty="0">
                <a:highlight>
                  <a:srgbClr val="FFFF00"/>
                </a:highlight>
              </a:rPr>
              <a:t>and will </a:t>
            </a:r>
            <a:r>
              <a:rPr lang="en-US" sz="2800" b="1" dirty="0">
                <a:highlight>
                  <a:srgbClr val="FFFF00"/>
                </a:highlight>
              </a:rPr>
              <a:t>persist under the control of others</a:t>
            </a:r>
            <a:r>
              <a:rPr lang="en-US" sz="2800" dirty="0"/>
              <a:t>.” –</a:t>
            </a:r>
            <a:r>
              <a:rPr lang="en-US" sz="2800" i="1" dirty="0"/>
              <a:t>Big Data: Seizing Opportunities, Preserving Values</a:t>
            </a:r>
            <a:r>
              <a:rPr lang="en-US" sz="2800" dirty="0"/>
              <a:t>. Executive Office of the President of the United States, May 2014</a:t>
            </a:r>
            <a:r>
              <a:rPr lang="en-US" sz="2800" baseline="30000" dirty="0"/>
              <a:t>1 </a:t>
            </a:r>
          </a:p>
          <a:p>
            <a:r>
              <a:rPr lang="en-US" sz="700" baseline="30000" dirty="0"/>
              <a:t>1 </a:t>
            </a:r>
            <a:r>
              <a:rPr lang="en-US" sz="700" dirty="0">
                <a:hlinkClick r:id="rId3"/>
              </a:rPr>
              <a:t>https://obamawhitehouse.archives.gov/sites/default/files/docs/big_data_privacy_report_5.1.14_final_print.pdf</a:t>
            </a:r>
            <a:endParaRPr lang="en-CA"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Unethical use: Hired by the 2016 Ted Cruz campaign, then the 2016 Trump Campaign.</a:t>
            </a:r>
          </a:p>
          <a:p>
            <a:pPr marL="457200" indent="-457200">
              <a:lnSpc>
                <a:spcPct val="100000"/>
              </a:lnSpc>
              <a:buFont typeface="Arial" panose="020B0604020202020204" pitchFamily="34" charset="0"/>
              <a:buChar char="•"/>
            </a:pPr>
            <a:r>
              <a:rPr lang="en-US" sz="2800" dirty="0"/>
              <a:t>CA later shared data with Russian proxies for “rumour campaigns” and “attitudinal inoculation”</a:t>
            </a:r>
            <a:r>
              <a:rPr lang="en-US" sz="2800" baseline="30000" dirty="0"/>
              <a:t>1</a:t>
            </a:r>
            <a:r>
              <a:rPr lang="en-US" sz="2800" dirty="0"/>
              <a:t>, and “</a:t>
            </a:r>
            <a:r>
              <a:rPr lang="en-CA" sz="2800" dirty="0"/>
              <a:t>psychological warfare.”</a:t>
            </a:r>
            <a:r>
              <a:rPr lang="en-US" sz="2800" baseline="30000" dirty="0"/>
              <a:t>2</a:t>
            </a: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It is not legal for companies to blame their algorithm to avoid penalties.</a:t>
            </a:r>
            <a:r>
              <a:rPr lang="en-US" sz="2000" baseline="30000" dirty="0">
                <a:latin typeface="Roboto"/>
                <a:cs typeface="Segoe UI Semilight"/>
              </a:rPr>
              <a:t>1,2,3</a:t>
            </a: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November 2019 – FTC complaint about HireVue.</a:t>
            </a:r>
            <a:r>
              <a:rPr lang="en-US" sz="2800" baseline="30000" dirty="0"/>
              <a:t>6</a:t>
            </a:r>
            <a:r>
              <a:rPr lang="en-US" sz="2800" dirty="0"/>
              <a:t> “The company doesn’t always know how the system decides.”</a:t>
            </a:r>
            <a:r>
              <a:rPr lang="en-US" sz="2800" baseline="30000" dirty="0"/>
              <a:t> 7</a:t>
            </a:r>
          </a:p>
          <a:p>
            <a:endParaRPr lang="en-US" sz="2800" baseline="30000" dirty="0"/>
          </a:p>
          <a:p>
            <a:endParaRPr lang="en-US" sz="900" baseline="30000" dirty="0"/>
          </a:p>
          <a:p>
            <a:endParaRPr lang="en-US" sz="900" baseline="30000" dirty="0"/>
          </a:p>
          <a:p>
            <a:pPr marL="0" indent="0">
              <a:buNone/>
            </a:pPr>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pPr marL="0" indent="0">
              <a:buNone/>
            </a:pPr>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r>
              <a:rPr lang="en-US" sz="800" dirty="0"/>
              <a:t> </a:t>
            </a:r>
            <a:r>
              <a:rPr lang="en-US" sz="800" baseline="30000" dirty="0"/>
              <a:t>6</a:t>
            </a:r>
            <a:r>
              <a:rPr lang="en-US" sz="800" dirty="0"/>
              <a:t> </a:t>
            </a:r>
            <a:r>
              <a:rPr lang="en-US" sz="800" dirty="0">
                <a:hlinkClick r:id="rId8"/>
              </a:rPr>
              <a:t>https://epic.org/privacy/ftc/hirevue/EPIC_FTC_HireVue_Complaint.pdf </a:t>
            </a:r>
            <a:br>
              <a:rPr lang="en-US" sz="800" dirty="0"/>
            </a:br>
            <a:r>
              <a:rPr lang="en-US" sz="800" baseline="30000" dirty="0"/>
              <a:t>7</a:t>
            </a:r>
            <a:r>
              <a:rPr lang="en-US" sz="800" dirty="0"/>
              <a:t> </a:t>
            </a:r>
            <a:r>
              <a:rPr lang="en-US" sz="800" dirty="0">
                <a:hlinkClick r:id="rId8"/>
              </a:rPr>
              <a:t>https://www.washingtonpost.com/technology/2019/10/22/ai-hiring-face-scanning-algorithm-increasingly-decides-whether-you-deserve-job/</a:t>
            </a:r>
            <a:br>
              <a:rPr lang="en-US" sz="900" dirty="0">
                <a:hlinkClick r:id="rId8"/>
              </a:rPr>
            </a:br>
            <a:br>
              <a:rPr lang="en-US" sz="900" dirty="0">
                <a:hlinkClick r:id="rId8"/>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and Disparate Impact</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p:blipFill>
        <p:spPr>
          <a:xfrm>
            <a:off x="4603780" y="204809"/>
            <a:ext cx="4394305" cy="3330919"/>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TotalTime>
  <Words>12917</Words>
  <Application>Microsoft Office PowerPoint</Application>
  <PresentationFormat>On-screen Show (16:9)</PresentationFormat>
  <Paragraphs>1015</Paragraphs>
  <Slides>60</Slides>
  <Notes>60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60</vt:i4>
      </vt:variant>
    </vt:vector>
  </HeadingPairs>
  <TitlesOfParts>
    <vt:vector size="74" baseType="lpstr">
      <vt:lpstr>Arial</vt:lpstr>
      <vt:lpstr>Calibri</vt:lpstr>
      <vt:lpstr>Calibri Light</vt:lpstr>
      <vt:lpstr>Consolas</vt:lpstr>
      <vt:lpstr>Open Sans</vt:lpstr>
      <vt:lpstr>Roboto</vt:lpstr>
      <vt:lpstr>Segoe UI</vt:lpstr>
      <vt:lpstr>Segoe UI Light</vt:lpstr>
      <vt:lpstr>Segoe UI Semilight</vt:lpstr>
      <vt:lpstr>Wingdings</vt:lpstr>
      <vt:lpstr>1_PASS 2013_SpeakerTemplate_16x9</vt:lpstr>
      <vt:lpstr>SharePoint Benefits for Marketers - 1 2 13</vt:lpstr>
      <vt:lpstr>Office Theme</vt:lpstr>
      <vt:lpstr>Marquam Theme</vt:lpstr>
      <vt:lpstr>PowerPoint Presentation</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Facial Recognition and Disparate Impact</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45</cp:revision>
  <dcterms:created xsi:type="dcterms:W3CDTF">2020-02-04T03:54:30Z</dcterms:created>
  <dcterms:modified xsi:type="dcterms:W3CDTF">2021-05-04T18:31:34Z</dcterms:modified>
</cp:coreProperties>
</file>